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Nunito SemiBold"/>
      <p:regular r:id="rId23"/>
      <p:bold r:id="rId24"/>
      <p:italic r:id="rId25"/>
      <p:boldItalic r:id="rId26"/>
    </p:embeddedFon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Micael da Costa"/>
  <p:cmAuthor clrIdx="1" id="1" initials="" lastIdx="3" name="Linda Agol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CE6734-BC78-46F0-A3F7-7FDA039255E2}">
  <a:tblStyle styleId="{EDCE6734-BC78-46F0-A3F7-7FDA039255E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SemiBold-bold.fntdata"/><Relationship Id="rId23" Type="http://schemas.openxmlformats.org/officeDocument/2006/relationships/font" Target="fonts/Nunito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SemiBold-boldItalic.fntdata"/><Relationship Id="rId25" Type="http://schemas.openxmlformats.org/officeDocument/2006/relationships/font" Target="fonts/NunitoSemiBold-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Nuni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1-20T06:30:17.251">
    <p:pos x="288" y="672"/>
    <p:text>In all cases, the KOKOpoints were recalibrated at some point?</p:text>
  </p:cm>
  <p:cm authorId="1" idx="1" dt="2020-01-20T06:30:17.251">
    <p:pos x="288" y="672"/>
    <p:text>Yes, the first point states this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0-01-06T06:29:04.236">
    <p:pos x="234" y="588"/>
    <p:text>+h.kimeu@kokonetworks.com These SMV need to be investigated further, to determine if it is a wear and tear issue or something else
_Assigned to Henry Kimeu_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1-21T06:33:44.369">
    <p:pos x="96" y="635"/>
    <p:text>Would be interesting to investigate if there is any correlation with the canisters used for each dispense and the out of spec data.  Do we have the data on which canister was used for each dispense?</p:text>
  </p:cm>
  <p:cm authorId="1" idx="3" dt="2020-01-21T06:33:44.369">
    <p:pos x="96" y="635"/>
    <p:text>Working on this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1-19T07:17:52.647">
    <p:pos x="96" y="647"/>
    <p:text>I think we need to understand what makes the spread of the dispenses so great.  If we get the data on flow rates of each dispense from the server,  we can correlate that with their accuracy?  There is definitely a pattern that looks like it related to refilling cycles?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1d1039ee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1d1039ee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g61d1039ee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61d1039ee4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1d1039ee4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g61d1039ee4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053a5350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053a53504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 name="Google Shape;255;g7053a53504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61d1039ee4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1d1039ee4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g61d1039ee4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053a53504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053a53504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7053a53504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61d1039ee4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1d1039ee4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 name="Google Shape;286;g61d1039ee4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053a5350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053a53504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7053a53504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638caae5f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638caae5f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7638caae5f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63384d715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3384d7158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63384d7158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47aab3ddfa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47aab3ddfa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630ad6f8d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630ad6f8d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7630ad6f8d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630ad6f8d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630ad6f8d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g7630ad6f8d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053a535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053a5350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7053a5350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7.xml"/><Relationship Id="rId4" Type="http://schemas.openxmlformats.org/officeDocument/2006/relationships/slide" Target="/ppt/slides/slid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3.xml"/><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502374"/>
            <a:ext cx="5369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a:t>
            </a:r>
            <a:r>
              <a:rPr lang="en-US"/>
              <a:t>Performance</a:t>
            </a:r>
            <a:r>
              <a:rPr lang="en-US"/>
              <a:t> Test Report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KP-0751: 2000ml Dispenses     </a:t>
            </a:r>
            <a:endParaRPr sz="2400"/>
          </a:p>
        </p:txBody>
      </p:sp>
      <p:sp>
        <p:nvSpPr>
          <p:cNvPr id="238" name="Google Shape;238;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9" name="Google Shape;239;p28"/>
          <p:cNvSpPr txBox="1"/>
          <p:nvPr/>
        </p:nvSpPr>
        <p:spPr>
          <a:xfrm>
            <a:off x="164850" y="5198287"/>
            <a:ext cx="11568300" cy="1133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latin typeface="Nunito"/>
                <a:ea typeface="Nunito"/>
                <a:cs typeface="Nunito"/>
                <a:sym typeface="Nunito"/>
              </a:rPr>
              <a:t>Summary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KP was re-calibrated after the 2020</a:t>
            </a:r>
            <a:r>
              <a:rPr baseline="30000" lang="en-US" sz="1800">
                <a:latin typeface="Nunito SemiBold"/>
                <a:ea typeface="Nunito SemiBold"/>
                <a:cs typeface="Nunito SemiBold"/>
                <a:sym typeface="Nunito SemiBold"/>
              </a:rPr>
              <a:t>th</a:t>
            </a:r>
            <a:r>
              <a:rPr lang="en-US" sz="1800">
                <a:latin typeface="Nunito SemiBold"/>
                <a:ea typeface="Nunito SemiBold"/>
                <a:cs typeface="Nunito SemiBold"/>
                <a:sym typeface="Nunito SemiBold"/>
              </a:rPr>
              <a:t> dispense</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After </a:t>
            </a:r>
            <a:r>
              <a:rPr lang="en-US" sz="1800">
                <a:latin typeface="Nunito SemiBold"/>
                <a:ea typeface="Nunito SemiBold"/>
                <a:cs typeface="Nunito SemiBold"/>
                <a:sym typeface="Nunito SemiBold"/>
              </a:rPr>
              <a:t>recalibration</a:t>
            </a:r>
            <a:r>
              <a:rPr lang="en-US" sz="1800">
                <a:latin typeface="Nunito SemiBold"/>
                <a:ea typeface="Nunito SemiBold"/>
                <a:cs typeface="Nunito SemiBold"/>
                <a:sym typeface="Nunito SemiBold"/>
              </a:rPr>
              <a:t> the mean was significant lower and the standard deviation was not reduced</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Out of specification dispensed volume increased by 23% </a:t>
            </a:r>
            <a:endParaRPr sz="1800">
              <a:latin typeface="Nunito SemiBold"/>
              <a:ea typeface="Nunito SemiBold"/>
              <a:cs typeface="Nunito SemiBold"/>
              <a:sym typeface="Nunito SemiBold"/>
            </a:endParaRPr>
          </a:p>
        </p:txBody>
      </p:sp>
      <p:pic>
        <p:nvPicPr>
          <p:cNvPr id="240" name="Google Shape;240;p28"/>
          <p:cNvPicPr preferRelativeResize="0"/>
          <p:nvPr/>
        </p:nvPicPr>
        <p:blipFill>
          <a:blip r:embed="rId3">
            <a:alphaModFix/>
          </a:blip>
          <a:stretch>
            <a:fillRect/>
          </a:stretch>
        </p:blipFill>
        <p:spPr>
          <a:xfrm>
            <a:off x="7570575" y="1185625"/>
            <a:ext cx="4368318" cy="4110775"/>
          </a:xfrm>
          <a:prstGeom prst="rect">
            <a:avLst/>
          </a:prstGeom>
          <a:noFill/>
          <a:ln>
            <a:noFill/>
          </a:ln>
        </p:spPr>
      </p:pic>
      <p:pic>
        <p:nvPicPr>
          <p:cNvPr id="241" name="Google Shape;241;p28"/>
          <p:cNvPicPr preferRelativeResize="0"/>
          <p:nvPr/>
        </p:nvPicPr>
        <p:blipFill>
          <a:blip r:embed="rId4">
            <a:alphaModFix/>
          </a:blip>
          <a:stretch>
            <a:fillRect/>
          </a:stretch>
        </p:blipFill>
        <p:spPr>
          <a:xfrm>
            <a:off x="152400" y="1027750"/>
            <a:ext cx="7175875" cy="426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KP-0567: </a:t>
            </a:r>
            <a:r>
              <a:rPr lang="en-US"/>
              <a:t>300ml Dispenses</a:t>
            </a:r>
            <a:endParaRPr/>
          </a:p>
        </p:txBody>
      </p:sp>
      <p:sp>
        <p:nvSpPr>
          <p:cNvPr id="248" name="Google Shape;248;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9" name="Google Shape;249;p29"/>
          <p:cNvSpPr txBox="1"/>
          <p:nvPr/>
        </p:nvSpPr>
        <p:spPr>
          <a:xfrm>
            <a:off x="142950" y="5167753"/>
            <a:ext cx="11906100" cy="118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latin typeface="Nunito"/>
                <a:ea typeface="Nunito"/>
                <a:cs typeface="Nunito"/>
                <a:sym typeface="Nunito"/>
              </a:rPr>
              <a:t>Summary</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Char char="●"/>
            </a:pPr>
            <a:r>
              <a:rPr lang="en-US" sz="1800">
                <a:latin typeface="Nunito SemiBold"/>
                <a:ea typeface="Nunito SemiBold"/>
                <a:cs typeface="Nunito SemiBold"/>
                <a:sym typeface="Nunito SemiBold"/>
              </a:rPr>
              <a:t>Replaced flow meter and re-calibrated the KP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solidFill>
                  <a:schemeClr val="dk1"/>
                </a:solidFill>
                <a:latin typeface="Nunito SemiBold"/>
                <a:ea typeface="Nunito SemiBold"/>
                <a:cs typeface="Nunito SemiBold"/>
                <a:sym typeface="Nunito SemiBold"/>
              </a:rPr>
              <a:t>No change on the mean of the volume dispensed </a:t>
            </a:r>
            <a:r>
              <a:rPr lang="en-US" sz="1800">
                <a:solidFill>
                  <a:schemeClr val="dk1"/>
                </a:solidFill>
                <a:latin typeface="Nunito SemiBold"/>
                <a:ea typeface="Nunito SemiBold"/>
                <a:cs typeface="Nunito SemiBold"/>
                <a:sym typeface="Nunito SemiBold"/>
              </a:rPr>
              <a:t>and the standard deviation was not reduced</a:t>
            </a:r>
            <a:endParaRPr sz="1800">
              <a:solidFill>
                <a:schemeClr val="dk1"/>
              </a:solidFill>
              <a:latin typeface="Nunito SemiBold"/>
              <a:ea typeface="Nunito SemiBold"/>
              <a:cs typeface="Nunito SemiBold"/>
              <a:sym typeface="Nunito SemiBold"/>
            </a:endParaRPr>
          </a:p>
          <a:p>
            <a:pPr indent="-342900" lvl="0" marL="4572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Out of specification dispensed volume was reduced by 1% </a:t>
            </a:r>
            <a:endParaRPr sz="1800">
              <a:solidFill>
                <a:schemeClr val="dk1"/>
              </a:solidFill>
              <a:latin typeface="Nunito SemiBold"/>
              <a:ea typeface="Nunito SemiBold"/>
              <a:cs typeface="Nunito SemiBold"/>
              <a:sym typeface="Nunito SemiBold"/>
            </a:endParaRPr>
          </a:p>
        </p:txBody>
      </p:sp>
      <p:pic>
        <p:nvPicPr>
          <p:cNvPr id="250" name="Google Shape;250;p29"/>
          <p:cNvPicPr preferRelativeResize="0"/>
          <p:nvPr/>
        </p:nvPicPr>
        <p:blipFill>
          <a:blip r:embed="rId3">
            <a:alphaModFix/>
          </a:blip>
          <a:stretch>
            <a:fillRect/>
          </a:stretch>
        </p:blipFill>
        <p:spPr>
          <a:xfrm>
            <a:off x="7462775" y="1027750"/>
            <a:ext cx="4586275" cy="4305477"/>
          </a:xfrm>
          <a:prstGeom prst="rect">
            <a:avLst/>
          </a:prstGeom>
          <a:noFill/>
          <a:ln>
            <a:noFill/>
          </a:ln>
        </p:spPr>
      </p:pic>
      <p:pic>
        <p:nvPicPr>
          <p:cNvPr id="251" name="Google Shape;251;p29"/>
          <p:cNvPicPr preferRelativeResize="0"/>
          <p:nvPr/>
        </p:nvPicPr>
        <p:blipFill>
          <a:blip r:embed="rId4">
            <a:alphaModFix/>
          </a:blip>
          <a:stretch>
            <a:fillRect/>
          </a:stretch>
        </p:blipFill>
        <p:spPr>
          <a:xfrm>
            <a:off x="152400" y="1027750"/>
            <a:ext cx="7117075" cy="414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KP-0567: 2000ml Dispenses</a:t>
            </a:r>
            <a:endParaRPr/>
          </a:p>
        </p:txBody>
      </p:sp>
      <p:sp>
        <p:nvSpPr>
          <p:cNvPr id="258" name="Google Shape;258;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9" name="Google Shape;259;p30"/>
          <p:cNvSpPr txBox="1"/>
          <p:nvPr/>
        </p:nvSpPr>
        <p:spPr>
          <a:xfrm>
            <a:off x="142950" y="5383290"/>
            <a:ext cx="11906100" cy="984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latin typeface="Nunito"/>
                <a:ea typeface="Nunito"/>
                <a:cs typeface="Nunito"/>
                <a:sym typeface="Nunito"/>
              </a:rPr>
              <a:t>Summary</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solidFill>
                  <a:schemeClr val="dk1"/>
                </a:solidFill>
                <a:latin typeface="Nunito SemiBold"/>
                <a:ea typeface="Nunito SemiBold"/>
                <a:cs typeface="Nunito SemiBold"/>
                <a:sym typeface="Nunito SemiBold"/>
              </a:rPr>
              <a:t>Slightly lower </a:t>
            </a:r>
            <a:r>
              <a:rPr lang="en-US" sz="1800">
                <a:solidFill>
                  <a:schemeClr val="dk1"/>
                </a:solidFill>
                <a:latin typeface="Nunito SemiBold"/>
                <a:ea typeface="Nunito SemiBold"/>
                <a:cs typeface="Nunito SemiBold"/>
                <a:sym typeface="Nunito SemiBold"/>
              </a:rPr>
              <a:t>mean of the volume dispensed and the standard deviation was not reduced</a:t>
            </a:r>
            <a:endParaRPr sz="1800">
              <a:solidFill>
                <a:schemeClr val="dk1"/>
              </a:solidFill>
              <a:latin typeface="Nunito SemiBold"/>
              <a:ea typeface="Nunito SemiBold"/>
              <a:cs typeface="Nunito SemiBold"/>
              <a:sym typeface="Nunito SemiBold"/>
            </a:endParaRPr>
          </a:p>
          <a:p>
            <a:pPr indent="-342900" lvl="0" marL="4572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Out of specification dispensed volume was reduced by 21% </a:t>
            </a:r>
            <a:endParaRPr sz="1800">
              <a:solidFill>
                <a:schemeClr val="dk1"/>
              </a:solidFill>
              <a:latin typeface="Nunito SemiBold"/>
              <a:ea typeface="Nunito SemiBold"/>
              <a:cs typeface="Nunito SemiBold"/>
              <a:sym typeface="Nunito SemiBold"/>
            </a:endParaRPr>
          </a:p>
        </p:txBody>
      </p:sp>
      <p:pic>
        <p:nvPicPr>
          <p:cNvPr id="260" name="Google Shape;260;p30"/>
          <p:cNvPicPr preferRelativeResize="0"/>
          <p:nvPr/>
        </p:nvPicPr>
        <p:blipFill>
          <a:blip r:embed="rId4">
            <a:alphaModFix/>
          </a:blip>
          <a:stretch>
            <a:fillRect/>
          </a:stretch>
        </p:blipFill>
        <p:spPr>
          <a:xfrm>
            <a:off x="152400" y="1027750"/>
            <a:ext cx="7313024" cy="4439350"/>
          </a:xfrm>
          <a:prstGeom prst="rect">
            <a:avLst/>
          </a:prstGeom>
          <a:noFill/>
          <a:ln>
            <a:noFill/>
          </a:ln>
        </p:spPr>
      </p:pic>
      <p:pic>
        <p:nvPicPr>
          <p:cNvPr id="261" name="Google Shape;261;p30"/>
          <p:cNvPicPr preferRelativeResize="0"/>
          <p:nvPr/>
        </p:nvPicPr>
        <p:blipFill>
          <a:blip r:embed="rId5">
            <a:alphaModFix/>
          </a:blip>
          <a:stretch>
            <a:fillRect/>
          </a:stretch>
        </p:blipFill>
        <p:spPr>
          <a:xfrm>
            <a:off x="7500249" y="1027751"/>
            <a:ext cx="4548800" cy="4290346"/>
          </a:xfrm>
          <a:prstGeom prst="rect">
            <a:avLst/>
          </a:prstGeom>
          <a:noFill/>
          <a:ln>
            <a:noFill/>
          </a:ln>
        </p:spPr>
      </p:pic>
      <p:pic>
        <p:nvPicPr>
          <p:cNvPr id="262" name="Google Shape;262;p30"/>
          <p:cNvPicPr preferRelativeResize="0"/>
          <p:nvPr/>
        </p:nvPicPr>
        <p:blipFill>
          <a:blip r:embed="rId6">
            <a:alphaModFix/>
          </a:blip>
          <a:stretch>
            <a:fillRect/>
          </a:stretch>
        </p:blipFill>
        <p:spPr>
          <a:xfrm>
            <a:off x="78377" y="976300"/>
            <a:ext cx="7313024" cy="4439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KP-0545: 300ml Dispenses</a:t>
            </a:r>
            <a:endParaRPr/>
          </a:p>
        </p:txBody>
      </p:sp>
      <p:sp>
        <p:nvSpPr>
          <p:cNvPr id="269" name="Google Shape;269;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0" name="Google Shape;270;p31"/>
          <p:cNvSpPr txBox="1"/>
          <p:nvPr/>
        </p:nvSpPr>
        <p:spPr>
          <a:xfrm>
            <a:off x="142950" y="5089376"/>
            <a:ext cx="11906100" cy="1289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latin typeface="Nunito"/>
                <a:ea typeface="Nunito"/>
                <a:cs typeface="Nunito"/>
                <a:sym typeface="Nunito"/>
              </a:rPr>
              <a:t>Summary</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Char char="●"/>
            </a:pPr>
            <a:r>
              <a:rPr lang="en-US" sz="1800">
                <a:latin typeface="Nunito SemiBold"/>
                <a:ea typeface="Nunito SemiBold"/>
                <a:cs typeface="Nunito SemiBold"/>
                <a:sym typeface="Nunito SemiBold"/>
              </a:rPr>
              <a:t>Installed a modified BL PCB and re-calibrated the KP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solidFill>
                  <a:schemeClr val="dk1"/>
                </a:solidFill>
                <a:latin typeface="Nunito SemiBold"/>
                <a:ea typeface="Nunito SemiBold"/>
                <a:cs typeface="Nunito SemiBold"/>
                <a:sym typeface="Nunito SemiBold"/>
              </a:rPr>
              <a:t>The mean is closer to the target of 3</a:t>
            </a:r>
            <a:r>
              <a:rPr lang="en-US" sz="1800">
                <a:solidFill>
                  <a:schemeClr val="dk1"/>
                </a:solidFill>
                <a:latin typeface="Nunito SemiBold"/>
                <a:ea typeface="Nunito SemiBold"/>
                <a:cs typeface="Nunito SemiBold"/>
                <a:sym typeface="Nunito SemiBold"/>
              </a:rPr>
              <a:t>00ml and the standard deviation was significantly reduced</a:t>
            </a:r>
            <a:endParaRPr sz="1800">
              <a:solidFill>
                <a:schemeClr val="dk1"/>
              </a:solidFill>
              <a:latin typeface="Nunito SemiBold"/>
              <a:ea typeface="Nunito SemiBold"/>
              <a:cs typeface="Nunito SemiBold"/>
              <a:sym typeface="Nunito SemiBold"/>
            </a:endParaRPr>
          </a:p>
          <a:p>
            <a:pPr indent="-342900" lvl="0" marL="4572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Out of specification dispensed volume was reduced by 85% </a:t>
            </a:r>
            <a:endParaRPr sz="1800">
              <a:solidFill>
                <a:schemeClr val="dk1"/>
              </a:solidFill>
              <a:latin typeface="Nunito SemiBold"/>
              <a:ea typeface="Nunito SemiBold"/>
              <a:cs typeface="Nunito SemiBold"/>
              <a:sym typeface="Nunito SemiBold"/>
            </a:endParaRPr>
          </a:p>
        </p:txBody>
      </p:sp>
      <p:pic>
        <p:nvPicPr>
          <p:cNvPr id="271" name="Google Shape;271;p31"/>
          <p:cNvPicPr preferRelativeResize="0"/>
          <p:nvPr/>
        </p:nvPicPr>
        <p:blipFill>
          <a:blip r:embed="rId3">
            <a:alphaModFix/>
          </a:blip>
          <a:stretch>
            <a:fillRect/>
          </a:stretch>
        </p:blipFill>
        <p:spPr>
          <a:xfrm>
            <a:off x="7363050" y="967813"/>
            <a:ext cx="4533600" cy="4284611"/>
          </a:xfrm>
          <a:prstGeom prst="rect">
            <a:avLst/>
          </a:prstGeom>
          <a:noFill/>
          <a:ln>
            <a:noFill/>
          </a:ln>
        </p:spPr>
      </p:pic>
      <p:pic>
        <p:nvPicPr>
          <p:cNvPr id="272" name="Google Shape;272;p31"/>
          <p:cNvPicPr preferRelativeResize="0"/>
          <p:nvPr/>
        </p:nvPicPr>
        <p:blipFill>
          <a:blip r:embed="rId4">
            <a:alphaModFix/>
          </a:blip>
          <a:stretch>
            <a:fillRect/>
          </a:stretch>
        </p:blipFill>
        <p:spPr>
          <a:xfrm>
            <a:off x="152400" y="1027750"/>
            <a:ext cx="7210650" cy="414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KP-0545: 2000ml Dispenses</a:t>
            </a:r>
            <a:endParaRPr/>
          </a:p>
        </p:txBody>
      </p:sp>
      <p:sp>
        <p:nvSpPr>
          <p:cNvPr id="279" name="Google Shape;279;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0" name="Google Shape;280;p32"/>
          <p:cNvSpPr txBox="1"/>
          <p:nvPr/>
        </p:nvSpPr>
        <p:spPr>
          <a:xfrm>
            <a:off x="167850" y="5372511"/>
            <a:ext cx="11856300" cy="981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latin typeface="Nunito"/>
                <a:ea typeface="Nunito"/>
                <a:cs typeface="Nunito"/>
                <a:sym typeface="Nunito"/>
              </a:rPr>
              <a:t>Summary</a:t>
            </a:r>
            <a:endParaRPr sz="1800">
              <a:latin typeface="Nunito SemiBold"/>
              <a:ea typeface="Nunito SemiBold"/>
              <a:cs typeface="Nunito SemiBold"/>
              <a:sym typeface="Nunito SemiBold"/>
            </a:endParaRPr>
          </a:p>
          <a:p>
            <a:pPr indent="-342900" lvl="0" marL="4572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The mean is slightly greater than the target of 2000ml and the standard deviation was significantly reduced</a:t>
            </a:r>
            <a:endParaRPr sz="1800">
              <a:solidFill>
                <a:schemeClr val="dk1"/>
              </a:solidFill>
              <a:latin typeface="Nunito SemiBold"/>
              <a:ea typeface="Nunito SemiBold"/>
              <a:cs typeface="Nunito SemiBold"/>
              <a:sym typeface="Nunito SemiBold"/>
            </a:endParaRPr>
          </a:p>
          <a:p>
            <a:pPr indent="-342900" lvl="0" marL="4572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Out of specification dispensed volume was reduced by 90% </a:t>
            </a:r>
            <a:endParaRPr sz="1800">
              <a:latin typeface="Nunito SemiBold"/>
              <a:ea typeface="Nunito SemiBold"/>
              <a:cs typeface="Nunito SemiBold"/>
              <a:sym typeface="Nunito SemiBold"/>
            </a:endParaRPr>
          </a:p>
        </p:txBody>
      </p:sp>
      <p:pic>
        <p:nvPicPr>
          <p:cNvPr id="281" name="Google Shape;281;p32"/>
          <p:cNvPicPr preferRelativeResize="0"/>
          <p:nvPr/>
        </p:nvPicPr>
        <p:blipFill>
          <a:blip r:embed="rId3">
            <a:alphaModFix/>
          </a:blip>
          <a:stretch>
            <a:fillRect/>
          </a:stretch>
        </p:blipFill>
        <p:spPr>
          <a:xfrm>
            <a:off x="7583012" y="1174088"/>
            <a:ext cx="4507938" cy="4150975"/>
          </a:xfrm>
          <a:prstGeom prst="rect">
            <a:avLst/>
          </a:prstGeom>
          <a:noFill/>
          <a:ln>
            <a:noFill/>
          </a:ln>
        </p:spPr>
      </p:pic>
      <p:pic>
        <p:nvPicPr>
          <p:cNvPr id="282" name="Google Shape;282;p32"/>
          <p:cNvPicPr preferRelativeResize="0"/>
          <p:nvPr/>
        </p:nvPicPr>
        <p:blipFill>
          <a:blip r:embed="rId4">
            <a:alphaModFix/>
          </a:blip>
          <a:stretch>
            <a:fillRect/>
          </a:stretch>
        </p:blipFill>
        <p:spPr>
          <a:xfrm>
            <a:off x="152400" y="1027750"/>
            <a:ext cx="7293426" cy="434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KP-0550: 300ml Dispenses</a:t>
            </a:r>
            <a:endParaRPr/>
          </a:p>
        </p:txBody>
      </p:sp>
      <p:sp>
        <p:nvSpPr>
          <p:cNvPr id="289" name="Google Shape;289;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90" name="Google Shape;290;p33"/>
          <p:cNvSpPr txBox="1"/>
          <p:nvPr/>
        </p:nvSpPr>
        <p:spPr>
          <a:xfrm>
            <a:off x="142950" y="5069781"/>
            <a:ext cx="11906100" cy="1298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latin typeface="Nunito"/>
                <a:ea typeface="Nunito"/>
                <a:cs typeface="Nunito"/>
                <a:sym typeface="Nunito"/>
              </a:rPr>
              <a:t>Summary</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Char char="●"/>
            </a:pPr>
            <a:r>
              <a:rPr lang="en-US" sz="1800">
                <a:solidFill>
                  <a:schemeClr val="dk1"/>
                </a:solidFill>
                <a:latin typeface="Nunito SemiBold"/>
                <a:ea typeface="Nunito SemiBold"/>
                <a:cs typeface="Nunito SemiBold"/>
                <a:sym typeface="Nunito SemiBold"/>
              </a:rPr>
              <a:t>Installed a modified BL PCB and re-calibrated the KP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solidFill>
                  <a:schemeClr val="dk1"/>
                </a:solidFill>
                <a:latin typeface="Nunito SemiBold"/>
                <a:ea typeface="Nunito SemiBold"/>
                <a:cs typeface="Nunito SemiBold"/>
                <a:sym typeface="Nunito SemiBold"/>
              </a:rPr>
              <a:t>The mean is significantly higher and the standard deviation was significantly reduced</a:t>
            </a:r>
            <a:endParaRPr sz="1800">
              <a:solidFill>
                <a:schemeClr val="dk1"/>
              </a:solidFill>
              <a:latin typeface="Nunito SemiBold"/>
              <a:ea typeface="Nunito SemiBold"/>
              <a:cs typeface="Nunito SemiBold"/>
              <a:sym typeface="Nunito SemiBold"/>
            </a:endParaRPr>
          </a:p>
          <a:p>
            <a:pPr indent="-342900" lvl="0" marL="4572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Out of specification dispensed volume was reduced by 57% </a:t>
            </a:r>
            <a:endParaRPr sz="1800">
              <a:solidFill>
                <a:schemeClr val="dk1"/>
              </a:solidFill>
              <a:latin typeface="Nunito SemiBold"/>
              <a:ea typeface="Nunito SemiBold"/>
              <a:cs typeface="Nunito SemiBold"/>
              <a:sym typeface="Nunito SemiBold"/>
            </a:endParaRPr>
          </a:p>
        </p:txBody>
      </p:sp>
      <p:pic>
        <p:nvPicPr>
          <p:cNvPr id="291" name="Google Shape;291;p33"/>
          <p:cNvPicPr preferRelativeResize="0"/>
          <p:nvPr/>
        </p:nvPicPr>
        <p:blipFill>
          <a:blip r:embed="rId3">
            <a:alphaModFix/>
          </a:blip>
          <a:stretch>
            <a:fillRect/>
          </a:stretch>
        </p:blipFill>
        <p:spPr>
          <a:xfrm>
            <a:off x="7461075" y="1027750"/>
            <a:ext cx="4587975" cy="4326669"/>
          </a:xfrm>
          <a:prstGeom prst="rect">
            <a:avLst/>
          </a:prstGeom>
          <a:noFill/>
          <a:ln>
            <a:noFill/>
          </a:ln>
        </p:spPr>
      </p:pic>
      <p:pic>
        <p:nvPicPr>
          <p:cNvPr id="292" name="Google Shape;292;p33"/>
          <p:cNvPicPr preferRelativeResize="0"/>
          <p:nvPr/>
        </p:nvPicPr>
        <p:blipFill>
          <a:blip r:embed="rId4">
            <a:alphaModFix/>
          </a:blip>
          <a:stretch>
            <a:fillRect/>
          </a:stretch>
        </p:blipFill>
        <p:spPr>
          <a:xfrm>
            <a:off x="113200" y="1008150"/>
            <a:ext cx="7136676" cy="4145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KP-0550: 2000ml Dispenses</a:t>
            </a:r>
            <a:endParaRPr/>
          </a:p>
        </p:txBody>
      </p:sp>
      <p:sp>
        <p:nvSpPr>
          <p:cNvPr id="299" name="Google Shape;299;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0" name="Google Shape;300;p34"/>
          <p:cNvSpPr txBox="1"/>
          <p:nvPr/>
        </p:nvSpPr>
        <p:spPr>
          <a:xfrm>
            <a:off x="142950" y="5324507"/>
            <a:ext cx="11906100" cy="1063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latin typeface="Nunito"/>
                <a:ea typeface="Nunito"/>
                <a:cs typeface="Nunito"/>
                <a:sym typeface="Nunito"/>
              </a:rPr>
              <a:t>Summary</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solidFill>
                  <a:schemeClr val="dk1"/>
                </a:solidFill>
                <a:latin typeface="Nunito SemiBold"/>
                <a:ea typeface="Nunito SemiBold"/>
                <a:cs typeface="Nunito SemiBold"/>
                <a:sym typeface="Nunito SemiBold"/>
              </a:rPr>
              <a:t>The mean is significantly higher and the standard deviation was significantly reduced</a:t>
            </a:r>
            <a:endParaRPr sz="1800">
              <a:solidFill>
                <a:schemeClr val="dk1"/>
              </a:solidFill>
              <a:latin typeface="Nunito SemiBold"/>
              <a:ea typeface="Nunito SemiBold"/>
              <a:cs typeface="Nunito SemiBold"/>
              <a:sym typeface="Nunito SemiBold"/>
            </a:endParaRPr>
          </a:p>
          <a:p>
            <a:pPr indent="-342900" lvl="0" marL="4572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All the dispensed volume were within specification</a:t>
            </a:r>
            <a:endParaRPr sz="1800">
              <a:solidFill>
                <a:schemeClr val="dk1"/>
              </a:solidFill>
              <a:latin typeface="Nunito SemiBold"/>
              <a:ea typeface="Nunito SemiBold"/>
              <a:cs typeface="Nunito SemiBold"/>
              <a:sym typeface="Nunito SemiBold"/>
            </a:endParaRPr>
          </a:p>
        </p:txBody>
      </p:sp>
      <p:pic>
        <p:nvPicPr>
          <p:cNvPr id="301" name="Google Shape;301;p34"/>
          <p:cNvPicPr preferRelativeResize="0"/>
          <p:nvPr/>
        </p:nvPicPr>
        <p:blipFill>
          <a:blip r:embed="rId3">
            <a:alphaModFix/>
          </a:blip>
          <a:stretch>
            <a:fillRect/>
          </a:stretch>
        </p:blipFill>
        <p:spPr>
          <a:xfrm>
            <a:off x="7539450" y="984125"/>
            <a:ext cx="4509600" cy="4231611"/>
          </a:xfrm>
          <a:prstGeom prst="rect">
            <a:avLst/>
          </a:prstGeom>
          <a:noFill/>
          <a:ln>
            <a:noFill/>
          </a:ln>
        </p:spPr>
      </p:pic>
      <p:pic>
        <p:nvPicPr>
          <p:cNvPr id="302" name="Google Shape;302;p34"/>
          <p:cNvPicPr preferRelativeResize="0"/>
          <p:nvPr/>
        </p:nvPicPr>
        <p:blipFill>
          <a:blip r:embed="rId4">
            <a:alphaModFix/>
          </a:blip>
          <a:stretch>
            <a:fillRect/>
          </a:stretch>
        </p:blipFill>
        <p:spPr>
          <a:xfrm>
            <a:off x="152400" y="1027750"/>
            <a:ext cx="7234650" cy="4296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Objective</a:t>
            </a:r>
            <a:r>
              <a:rPr lang="en-US"/>
              <a:t> </a:t>
            </a:r>
            <a:endParaRPr/>
          </a:p>
        </p:txBody>
      </p:sp>
      <p:sp>
        <p:nvSpPr>
          <p:cNvPr id="172" name="Google Shape;172;p20"/>
          <p:cNvSpPr txBox="1"/>
          <p:nvPr>
            <p:ph idx="1" type="subTitle"/>
          </p:nvPr>
        </p:nvSpPr>
        <p:spPr>
          <a:xfrm>
            <a:off x="458699" y="1003045"/>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The purpose of the testing is to assess the behaviour of the KP over an extended period of time and performing multiple dispenses daily.</a:t>
            </a:r>
            <a:endParaRPr sz="2400"/>
          </a:p>
          <a:p>
            <a:pPr indent="-381000" lvl="0" marL="457200" rtl="0" algn="l">
              <a:spcBef>
                <a:spcPts val="1000"/>
              </a:spcBef>
              <a:spcAft>
                <a:spcPts val="0"/>
              </a:spcAft>
              <a:buSzPts val="2400"/>
              <a:buChar char="●"/>
            </a:pPr>
            <a:r>
              <a:rPr lang="en-US" sz="2400"/>
              <a:t>Dispense accuracy (initial data collected and data after modification)</a:t>
            </a:r>
            <a:endParaRPr sz="2400"/>
          </a:p>
          <a:p>
            <a:pPr indent="-381000" lvl="0" marL="457200" rtl="0" algn="l">
              <a:spcBef>
                <a:spcPts val="0"/>
              </a:spcBef>
              <a:spcAft>
                <a:spcPts val="0"/>
              </a:spcAft>
              <a:buSzPts val="2400"/>
              <a:buChar char="●"/>
            </a:pPr>
            <a:r>
              <a:rPr lang="en-US" sz="2400"/>
              <a:t>Overall performance of the KOKOPoint</a:t>
            </a:r>
            <a:endParaRPr sz="2400"/>
          </a:p>
          <a:p>
            <a:pPr indent="-381000" lvl="0" marL="457200" rtl="0" algn="l">
              <a:spcBef>
                <a:spcPts val="0"/>
              </a:spcBef>
              <a:spcAft>
                <a:spcPts val="0"/>
              </a:spcAft>
              <a:buSzPts val="2400"/>
              <a:buChar char="●"/>
            </a:pPr>
            <a:r>
              <a:rPr lang="en-US" sz="2400" u="sng">
                <a:solidFill>
                  <a:schemeClr val="hlink"/>
                </a:solidFill>
                <a:hlinkClick action="ppaction://hlinksldjump" r:id="rId3"/>
              </a:rPr>
              <a:t>C</a:t>
            </a:r>
            <a:r>
              <a:rPr lang="en-US" sz="2400" u="sng">
                <a:solidFill>
                  <a:schemeClr val="hlink"/>
                </a:solidFill>
                <a:hlinkClick action="ppaction://hlinksldjump" r:id="rId4"/>
              </a:rPr>
              <a:t>omponent performance</a:t>
            </a:r>
            <a:r>
              <a:rPr lang="en-US" sz="2400"/>
              <a:t> (KPC, SMV, PU hose, pump, flowmeter &amp; solenoid)</a:t>
            </a:r>
            <a:endParaRPr sz="2400"/>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Performance Test Setup</a:t>
            </a:r>
            <a:endParaRPr/>
          </a:p>
        </p:txBody>
      </p:sp>
      <p:sp>
        <p:nvSpPr>
          <p:cNvPr id="180" name="Google Shape;180;p21"/>
          <p:cNvSpPr txBox="1"/>
          <p:nvPr>
            <p:ph idx="1" type="subTitle"/>
          </p:nvPr>
        </p:nvSpPr>
        <p:spPr>
          <a:xfrm>
            <a:off x="458724" y="1067427"/>
            <a:ext cx="11274600" cy="4851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Four calibrated KOKOPoints (KP-0751, KP-0567, KP-0545 and KP-0550)</a:t>
            </a:r>
            <a:endParaRPr sz="2400"/>
          </a:p>
          <a:p>
            <a:pPr indent="-381000" lvl="0" marL="457200" rtl="0" algn="l">
              <a:spcBef>
                <a:spcPts val="0"/>
              </a:spcBef>
              <a:spcAft>
                <a:spcPts val="0"/>
              </a:spcAft>
              <a:buSzPts val="2400"/>
              <a:buChar char="●"/>
            </a:pPr>
            <a:r>
              <a:rPr lang="en-US" sz="2400"/>
              <a:t>20 canisters</a:t>
            </a:r>
            <a:r>
              <a:rPr lang="en-US" sz="2400"/>
              <a:t> used across the four KOKOpoints</a:t>
            </a:r>
            <a:endParaRPr sz="2400"/>
          </a:p>
          <a:p>
            <a:pPr indent="-381000" lvl="0" marL="457200" rtl="0" algn="l">
              <a:spcBef>
                <a:spcPts val="0"/>
              </a:spcBef>
              <a:spcAft>
                <a:spcPts val="0"/>
              </a:spcAft>
              <a:buSzPts val="2400"/>
              <a:buChar char="●"/>
            </a:pPr>
            <a:r>
              <a:rPr lang="en-US" sz="2400"/>
              <a:t>Measure the first two and last two dispenses of the day</a:t>
            </a:r>
            <a:endParaRPr sz="2400"/>
          </a:p>
          <a:p>
            <a:pPr indent="-381000" lvl="1" marL="914400" rtl="0" algn="l">
              <a:spcBef>
                <a:spcPts val="0"/>
              </a:spcBef>
              <a:spcAft>
                <a:spcPts val="0"/>
              </a:spcAft>
              <a:buSzPts val="2400"/>
              <a:buFont typeface="Nunito"/>
              <a:buChar char="○"/>
            </a:pPr>
            <a:r>
              <a:rPr lang="en-US" sz="2400">
                <a:latin typeface="Nunito"/>
                <a:ea typeface="Nunito"/>
                <a:cs typeface="Nunito"/>
                <a:sym typeface="Nunito"/>
              </a:rPr>
              <a:t>300ml</a:t>
            </a:r>
            <a:endParaRPr sz="2400">
              <a:latin typeface="Nunito"/>
              <a:ea typeface="Nunito"/>
              <a:cs typeface="Nunito"/>
              <a:sym typeface="Nunito"/>
            </a:endParaRPr>
          </a:p>
          <a:p>
            <a:pPr indent="-381000" lvl="1" marL="914400" rtl="0" algn="l">
              <a:spcBef>
                <a:spcPts val="0"/>
              </a:spcBef>
              <a:spcAft>
                <a:spcPts val="0"/>
              </a:spcAft>
              <a:buSzPts val="2400"/>
              <a:buFont typeface="Nunito"/>
              <a:buChar char="○"/>
            </a:pPr>
            <a:r>
              <a:rPr lang="en-US" sz="2400">
                <a:latin typeface="Nunito"/>
                <a:ea typeface="Nunito"/>
                <a:cs typeface="Nunito"/>
                <a:sym typeface="Nunito"/>
              </a:rPr>
              <a:t>2000ml</a:t>
            </a:r>
            <a:endParaRPr sz="2400">
              <a:latin typeface="Nunito"/>
              <a:ea typeface="Nunito"/>
              <a:cs typeface="Nunito"/>
              <a:sym typeface="Nunito"/>
            </a:endParaRPr>
          </a:p>
          <a:p>
            <a:pPr indent="-381000" lvl="0" marL="457200" rtl="0" algn="l">
              <a:spcBef>
                <a:spcPts val="0"/>
              </a:spcBef>
              <a:spcAft>
                <a:spcPts val="0"/>
              </a:spcAft>
              <a:buSzPts val="2400"/>
              <a:buChar char="●"/>
            </a:pPr>
            <a:r>
              <a:rPr lang="en-US" sz="2400"/>
              <a:t>40 dispenses (of 2L each) per KOKOPoint per day</a:t>
            </a:r>
            <a:endParaRPr sz="2400"/>
          </a:p>
          <a:p>
            <a:pPr indent="-381000" lvl="0" marL="457200" rtl="0" algn="l">
              <a:spcBef>
                <a:spcPts val="0"/>
              </a:spcBef>
              <a:spcAft>
                <a:spcPts val="0"/>
              </a:spcAft>
              <a:buSzPts val="2400"/>
              <a:buChar char="●"/>
            </a:pPr>
            <a:r>
              <a:rPr lang="en-US" sz="2400"/>
              <a:t>Time period</a:t>
            </a:r>
            <a:endParaRPr sz="2400"/>
          </a:p>
          <a:p>
            <a:pPr indent="-381000" lvl="1" marL="914400" rtl="0" algn="l">
              <a:spcBef>
                <a:spcPts val="0"/>
              </a:spcBef>
              <a:spcAft>
                <a:spcPts val="0"/>
              </a:spcAft>
              <a:buSzPts val="2400"/>
              <a:buFont typeface="Nunito"/>
              <a:buChar char="○"/>
            </a:pPr>
            <a:r>
              <a:rPr lang="en-US" sz="2400">
                <a:latin typeface="Nunito"/>
                <a:ea typeface="Nunito"/>
                <a:cs typeface="Nunito"/>
                <a:sym typeface="Nunito"/>
              </a:rPr>
              <a:t>Start: </a:t>
            </a:r>
            <a:r>
              <a:rPr lang="en-US" sz="2400"/>
              <a:t>28</a:t>
            </a:r>
            <a:r>
              <a:rPr baseline="30000" lang="en-US" sz="2400"/>
              <a:t>th</a:t>
            </a:r>
            <a:r>
              <a:rPr lang="en-US" sz="2400"/>
              <a:t> August 2019</a:t>
            </a:r>
            <a:endParaRPr sz="2400"/>
          </a:p>
          <a:p>
            <a:pPr indent="-381000" lvl="1" marL="914400" rtl="0" algn="l">
              <a:spcBef>
                <a:spcPts val="0"/>
              </a:spcBef>
              <a:spcAft>
                <a:spcPts val="0"/>
              </a:spcAft>
              <a:buSzPts val="2400"/>
              <a:buFont typeface="Nunito"/>
              <a:buChar char="○"/>
            </a:pPr>
            <a:r>
              <a:rPr lang="en-US" sz="2400">
                <a:latin typeface="Nunito"/>
                <a:ea typeface="Nunito"/>
                <a:cs typeface="Nunito"/>
                <a:sym typeface="Nunito"/>
              </a:rPr>
              <a:t>End: </a:t>
            </a:r>
            <a:r>
              <a:rPr lang="en-US" sz="2400"/>
              <a:t>20</a:t>
            </a:r>
            <a:r>
              <a:rPr baseline="30000" lang="en-US" sz="2400"/>
              <a:t>th</a:t>
            </a:r>
            <a:r>
              <a:rPr lang="en-US" sz="2400"/>
              <a:t> December 2019</a:t>
            </a:r>
            <a:endParaRPr sz="2400"/>
          </a:p>
          <a:p>
            <a:pPr indent="-381000" lvl="1" marL="914400" rtl="0" algn="l">
              <a:spcBef>
                <a:spcPts val="0"/>
              </a:spcBef>
              <a:spcAft>
                <a:spcPts val="0"/>
              </a:spcAft>
              <a:buSzPts val="2400"/>
              <a:buFont typeface="Nunito"/>
              <a:buChar char="○"/>
            </a:pPr>
            <a:r>
              <a:rPr lang="en-US" sz="2400">
                <a:latin typeface="Nunito"/>
                <a:ea typeface="Nunito"/>
                <a:cs typeface="Nunito"/>
                <a:sym typeface="Nunito"/>
              </a:rPr>
              <a:t>Total dispensed volume in this time period - </a:t>
            </a:r>
            <a:r>
              <a:rPr lang="en-US" sz="2400"/>
              <a:t>4600L per KP</a:t>
            </a:r>
            <a:endParaRPr sz="2400"/>
          </a:p>
          <a:p>
            <a:pPr indent="-381000" lvl="1" marL="914400" rtl="0" algn="l">
              <a:spcBef>
                <a:spcPts val="0"/>
              </a:spcBef>
              <a:spcAft>
                <a:spcPts val="0"/>
              </a:spcAft>
              <a:buSzPts val="2400"/>
              <a:buFont typeface="Nunito"/>
              <a:buChar char="○"/>
            </a:pPr>
            <a:r>
              <a:rPr lang="en-US" sz="2400">
                <a:latin typeface="Nunito"/>
                <a:ea typeface="Nunito"/>
                <a:cs typeface="Nunito"/>
                <a:sym typeface="Nunito"/>
              </a:rPr>
              <a:t>Total </a:t>
            </a:r>
            <a:r>
              <a:rPr lang="en-US" sz="2400">
                <a:latin typeface="Nunito"/>
                <a:ea typeface="Nunito"/>
                <a:cs typeface="Nunito"/>
                <a:sym typeface="Nunito"/>
              </a:rPr>
              <a:t>dispenses</a:t>
            </a:r>
            <a:r>
              <a:rPr lang="en-US" sz="2400">
                <a:latin typeface="Nunito"/>
                <a:ea typeface="Nunito"/>
                <a:cs typeface="Nunito"/>
                <a:sym typeface="Nunito"/>
              </a:rPr>
              <a:t> - </a:t>
            </a:r>
            <a:r>
              <a:rPr lang="en-US" sz="2400"/>
              <a:t>3046 per KP</a:t>
            </a:r>
            <a:endParaRPr sz="2400"/>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Modification After 2020 Dispenses</a:t>
            </a:r>
            <a:endParaRPr/>
          </a:p>
        </p:txBody>
      </p:sp>
      <p:sp>
        <p:nvSpPr>
          <p:cNvPr id="188" name="Google Shape;188;p22"/>
          <p:cNvSpPr txBox="1"/>
          <p:nvPr>
            <p:ph idx="1" type="subTitle"/>
          </p:nvPr>
        </p:nvSpPr>
        <p:spPr>
          <a:xfrm>
            <a:off x="458724" y="1067427"/>
            <a:ext cx="11274600" cy="4851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All the four KPs were re-calibrated </a:t>
            </a:r>
            <a:endParaRPr sz="2400"/>
          </a:p>
          <a:p>
            <a:pPr indent="-381000" lvl="0" marL="457200" rtl="0" algn="l">
              <a:spcBef>
                <a:spcPts val="0"/>
              </a:spcBef>
              <a:spcAft>
                <a:spcPts val="0"/>
              </a:spcAft>
              <a:buSzPts val="2400"/>
              <a:buChar char="●"/>
            </a:pPr>
            <a:r>
              <a:rPr lang="en-US" sz="2400"/>
              <a:t>The following changes were made to the KPs:</a:t>
            </a:r>
            <a:endParaRPr sz="2400"/>
          </a:p>
          <a:p>
            <a:pPr indent="-381000" lvl="1" marL="914400" rtl="0" algn="l">
              <a:spcBef>
                <a:spcPts val="0"/>
              </a:spcBef>
              <a:spcAft>
                <a:spcPts val="0"/>
              </a:spcAft>
              <a:buSzPts val="2400"/>
              <a:buFont typeface="Nunito"/>
              <a:buChar char="○"/>
            </a:pPr>
            <a:r>
              <a:rPr lang="en-US" sz="2400">
                <a:latin typeface="Nunito"/>
                <a:ea typeface="Nunito"/>
                <a:cs typeface="Nunito"/>
                <a:sym typeface="Nunito"/>
              </a:rPr>
              <a:t>KP-0751 - no change made</a:t>
            </a:r>
            <a:endParaRPr sz="2400">
              <a:latin typeface="Nunito"/>
              <a:ea typeface="Nunito"/>
              <a:cs typeface="Nunito"/>
              <a:sym typeface="Nunito"/>
            </a:endParaRPr>
          </a:p>
          <a:p>
            <a:pPr indent="-381000" lvl="1" marL="914400" rtl="0" algn="l">
              <a:spcBef>
                <a:spcPts val="0"/>
              </a:spcBef>
              <a:spcAft>
                <a:spcPts val="0"/>
              </a:spcAft>
              <a:buSzPts val="2400"/>
              <a:buFont typeface="Nunito"/>
              <a:buChar char="○"/>
            </a:pPr>
            <a:r>
              <a:rPr lang="en-US" sz="2400">
                <a:latin typeface="Nunito"/>
                <a:ea typeface="Nunito"/>
                <a:cs typeface="Nunito"/>
                <a:sym typeface="Nunito"/>
              </a:rPr>
              <a:t>KP-0567 - Flow meter replaced</a:t>
            </a:r>
            <a:endParaRPr sz="2400">
              <a:latin typeface="Nunito"/>
              <a:ea typeface="Nunito"/>
              <a:cs typeface="Nunito"/>
              <a:sym typeface="Nunito"/>
            </a:endParaRPr>
          </a:p>
          <a:p>
            <a:pPr indent="-381000" lvl="1" marL="914400" rtl="0" algn="l">
              <a:spcBef>
                <a:spcPts val="0"/>
              </a:spcBef>
              <a:spcAft>
                <a:spcPts val="0"/>
              </a:spcAft>
              <a:buSzPts val="2400"/>
              <a:buFont typeface="Nunito"/>
              <a:buChar char="○"/>
            </a:pPr>
            <a:r>
              <a:rPr lang="en-US" sz="2400">
                <a:latin typeface="Nunito"/>
                <a:ea typeface="Nunito"/>
                <a:cs typeface="Nunito"/>
                <a:sym typeface="Nunito"/>
              </a:rPr>
              <a:t>KP-0545 and KP-0550 - </a:t>
            </a:r>
            <a:r>
              <a:rPr lang="en-US" sz="2400">
                <a:latin typeface="Nunito"/>
                <a:ea typeface="Nunito"/>
                <a:cs typeface="Nunito"/>
                <a:sym typeface="Nunito"/>
              </a:rPr>
              <a:t>Powered the flowmeter from KPC’s 12V DC  using a modified BL PCB instead of the KPC’s 5V DC</a:t>
            </a:r>
            <a:endParaRPr sz="2400">
              <a:latin typeface="Nunito"/>
              <a:ea typeface="Nunito"/>
              <a:cs typeface="Nunito"/>
              <a:sym typeface="Nunito"/>
            </a:endParaRPr>
          </a:p>
          <a:p>
            <a:pPr indent="0" lvl="0" marL="457200" rtl="0" algn="l">
              <a:spcBef>
                <a:spcPts val="1000"/>
              </a:spcBef>
              <a:spcAft>
                <a:spcPts val="0"/>
              </a:spcAft>
              <a:buNone/>
            </a:pPr>
            <a:r>
              <a:t/>
            </a:r>
            <a:endParaRPr sz="2400"/>
          </a:p>
          <a:p>
            <a:pPr indent="-355600" lvl="0" marL="457200" rtl="0" algn="l">
              <a:spcBef>
                <a:spcPts val="1000"/>
              </a:spcBef>
              <a:spcAft>
                <a:spcPts val="0"/>
              </a:spcAft>
              <a:buSzPts val="2000"/>
              <a:buChar char="●"/>
            </a:pPr>
            <a:r>
              <a:rPr lang="en-US" sz="2000"/>
              <a:t>Investigations to ascertain the cause of the large variation in the dispense accuracy pointed to the KP flowmeter power supply. Hence two of the KPs flowmeter were powered from the 12V DC on the KPC using a modified Below Left PCB rather than the current setup which uses the KPC’s 5V DC to power the flowmeter</a:t>
            </a:r>
            <a:endParaRPr sz="2000"/>
          </a:p>
          <a:p>
            <a:pPr indent="0" lvl="0" marL="0" rtl="0" algn="l">
              <a:spcBef>
                <a:spcPts val="1000"/>
              </a:spcBef>
              <a:spcAft>
                <a:spcPts val="0"/>
              </a:spcAft>
              <a:buNone/>
            </a:pPr>
            <a:r>
              <a:t/>
            </a:r>
            <a:endParaRPr sz="2400"/>
          </a:p>
        </p:txBody>
      </p:sp>
      <p:sp>
        <p:nvSpPr>
          <p:cNvPr id="189" name="Google Shape;18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 Dispensing Performance Conclusion</a:t>
            </a:r>
            <a:endParaRPr/>
          </a:p>
        </p:txBody>
      </p:sp>
      <p:sp>
        <p:nvSpPr>
          <p:cNvPr id="196" name="Google Shape;196;p23"/>
          <p:cNvSpPr txBox="1"/>
          <p:nvPr>
            <p:ph idx="1" type="subTitle"/>
          </p:nvPr>
        </p:nvSpPr>
        <p:spPr>
          <a:xfrm>
            <a:off x="140700" y="3514150"/>
            <a:ext cx="11910600" cy="2886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Dispense accuracy improved on the KPs installed with the modified Below Left PCB (</a:t>
            </a:r>
            <a:r>
              <a:rPr lang="en-US" sz="2400"/>
              <a:t>KP-0550 and KP-0545) </a:t>
            </a:r>
            <a:endParaRPr sz="2400"/>
          </a:p>
          <a:p>
            <a:pPr indent="-381000" lvl="0" marL="457200" rtl="0" algn="l">
              <a:spcBef>
                <a:spcPts val="0"/>
              </a:spcBef>
              <a:spcAft>
                <a:spcPts val="0"/>
              </a:spcAft>
              <a:buSzPts val="2400"/>
              <a:buChar char="●"/>
            </a:pPr>
            <a:r>
              <a:rPr lang="en-US" sz="2400"/>
              <a:t>Tank level and flow rate have no effect on the accuracy of a dispense on the KPs with modified BL PCBs (KP-0545 and KP-0550) </a:t>
            </a:r>
            <a:endParaRPr sz="2400"/>
          </a:p>
          <a:p>
            <a:pPr indent="-381000" lvl="0" marL="457200" rtl="0" algn="l">
              <a:spcBef>
                <a:spcPts val="0"/>
              </a:spcBef>
              <a:spcAft>
                <a:spcPts val="0"/>
              </a:spcAft>
              <a:buSzPts val="2400"/>
              <a:buChar char="●"/>
            </a:pPr>
            <a:r>
              <a:rPr lang="en-US" sz="2400"/>
              <a:t>Tank level has an effect on the accuracy of a dispense (KP-0567 and KP-0751) - the two KPs were unmodified throughout the test</a:t>
            </a:r>
            <a:endParaRPr sz="2400"/>
          </a:p>
        </p:txBody>
      </p:sp>
      <p:sp>
        <p:nvSpPr>
          <p:cNvPr id="197" name="Google Shape;197;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8" name="Google Shape;198;p23"/>
          <p:cNvPicPr preferRelativeResize="0"/>
          <p:nvPr/>
        </p:nvPicPr>
        <p:blipFill>
          <a:blip r:embed="rId3">
            <a:alphaModFix/>
          </a:blip>
          <a:stretch>
            <a:fillRect/>
          </a:stretch>
        </p:blipFill>
        <p:spPr>
          <a:xfrm>
            <a:off x="152400" y="1027750"/>
            <a:ext cx="11618700" cy="248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4" name="Google Shape;204;p24"/>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 Dispensing Accuracy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 Component(s) Performance</a:t>
            </a:r>
            <a:endParaRPr/>
          </a:p>
        </p:txBody>
      </p:sp>
      <p:sp>
        <p:nvSpPr>
          <p:cNvPr id="211" name="Google Shape;211;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12" name="Google Shape;212;p25"/>
          <p:cNvGraphicFramePr/>
          <p:nvPr/>
        </p:nvGraphicFramePr>
        <p:xfrm>
          <a:off x="372839" y="934447"/>
          <a:ext cx="3000000" cy="3000000"/>
        </p:xfrm>
        <a:graphic>
          <a:graphicData uri="http://schemas.openxmlformats.org/drawingml/2006/table">
            <a:tbl>
              <a:tblPr>
                <a:noFill/>
                <a:tableStyleId>{EDCE6734-BC78-46F0-A3F7-7FDA039255E2}</a:tableStyleId>
              </a:tblPr>
              <a:tblGrid>
                <a:gridCol w="1737175"/>
                <a:gridCol w="933300"/>
                <a:gridCol w="1713575"/>
                <a:gridCol w="3344800"/>
                <a:gridCol w="3790475"/>
              </a:tblGrid>
              <a:tr h="588800">
                <a:tc>
                  <a:txBody>
                    <a:bodyPr/>
                    <a:lstStyle/>
                    <a:p>
                      <a:pPr indent="0" lvl="0" marL="0" rtl="0" algn="l">
                        <a:spcBef>
                          <a:spcPts val="0"/>
                        </a:spcBef>
                        <a:spcAft>
                          <a:spcPts val="0"/>
                        </a:spcAft>
                        <a:buNone/>
                      </a:pPr>
                      <a:r>
                        <a:rPr b="1" lang="en-US" sz="1800">
                          <a:latin typeface="Nunito"/>
                          <a:ea typeface="Nunito"/>
                          <a:cs typeface="Nunito"/>
                          <a:sym typeface="Nunito"/>
                        </a:rPr>
                        <a:t>Component</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US" sz="1800">
                          <a:latin typeface="Nunito"/>
                          <a:ea typeface="Nunito"/>
                          <a:cs typeface="Nunito"/>
                          <a:sym typeface="Nunito"/>
                        </a:rPr>
                        <a:t>Failure</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KP</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Failure mode</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Comments</a:t>
                      </a:r>
                      <a:endParaRPr b="1" sz="1800">
                        <a:latin typeface="Nunito"/>
                        <a:ea typeface="Nunito"/>
                        <a:cs typeface="Nunito"/>
                        <a:sym typeface="Nunito"/>
                      </a:endParaRPr>
                    </a:p>
                  </a:txBody>
                  <a:tcPr marT="91425" marB="91425" marR="91425" marL="91425">
                    <a:solidFill>
                      <a:srgbClr val="FFFFFF"/>
                    </a:solidFill>
                  </a:tcPr>
                </a:tc>
              </a:tr>
              <a:tr h="1591450">
                <a:tc>
                  <a:txBody>
                    <a:bodyPr/>
                    <a:lstStyle/>
                    <a:p>
                      <a:pPr indent="0" lvl="0" marL="0" rtl="0" algn="l">
                        <a:spcBef>
                          <a:spcPts val="0"/>
                        </a:spcBef>
                        <a:spcAft>
                          <a:spcPts val="0"/>
                        </a:spcAft>
                        <a:buNone/>
                      </a:pPr>
                      <a:r>
                        <a:rPr lang="en-US" sz="1600">
                          <a:latin typeface="Nunito"/>
                          <a:ea typeface="Nunito"/>
                          <a:cs typeface="Nunito"/>
                          <a:sym typeface="Nunito"/>
                        </a:rPr>
                        <a:t>Pump</a:t>
                      </a:r>
                      <a:endParaRPr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Yes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KP-0545</a:t>
                      </a:r>
                      <a:endParaRPr/>
                    </a:p>
                    <a:p>
                      <a:pPr indent="0" lvl="0" marL="0" rtl="0" algn="l">
                        <a:spcBef>
                          <a:spcPts val="0"/>
                        </a:spcBef>
                        <a:spcAft>
                          <a:spcPts val="0"/>
                        </a:spcAft>
                        <a:buNone/>
                      </a:pPr>
                      <a:r>
                        <a:rPr lang="en-US"/>
                        <a:t>KP-0550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AutoNum type="arabicPeriod"/>
                      </a:pPr>
                      <a:r>
                        <a:rPr lang="en-US"/>
                        <a:t>Flow rate drops as dispense progresses triggering E092 at about 1.3L-1.4L.</a:t>
                      </a:r>
                      <a:endParaRPr/>
                    </a:p>
                    <a:p>
                      <a:pPr indent="-317500" lvl="0" marL="457200" rtl="0" algn="l">
                        <a:spcBef>
                          <a:spcPts val="0"/>
                        </a:spcBef>
                        <a:spcAft>
                          <a:spcPts val="0"/>
                        </a:spcAft>
                        <a:buSzPts val="1400"/>
                        <a:buAutoNum type="arabicPeriod"/>
                      </a:pPr>
                      <a:r>
                        <a:rPr lang="en-US"/>
                        <a:t>Following the Error 092 troubleshooting flowchart led to replacing the pump.</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Upon replacement, flow rates improved (FRL 1.3L/min)</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Pumps</a:t>
                      </a:r>
                      <a:r>
                        <a:rPr lang="en-US">
                          <a:latin typeface="Nunito"/>
                          <a:ea typeface="Nunito"/>
                          <a:cs typeface="Nunito"/>
                          <a:sym typeface="Nunito"/>
                        </a:rPr>
                        <a:t> tested on bench; </a:t>
                      </a:r>
                      <a:endParaRPr>
                        <a:latin typeface="Nunito"/>
                        <a:ea typeface="Nunito"/>
                        <a:cs typeface="Nunito"/>
                        <a:sym typeface="Nunito"/>
                      </a:endParaRPr>
                    </a:p>
                    <a:p>
                      <a:pPr indent="0" lvl="0" marL="457200" rtl="0" algn="l">
                        <a:spcBef>
                          <a:spcPts val="0"/>
                        </a:spcBef>
                        <a:spcAft>
                          <a:spcPts val="0"/>
                        </a:spcAft>
                        <a:buNone/>
                      </a:pPr>
                      <a:r>
                        <a:rPr lang="en-US">
                          <a:latin typeface="Nunito"/>
                          <a:ea typeface="Nunito"/>
                          <a:cs typeface="Nunito"/>
                          <a:sym typeface="Nunito"/>
                        </a:rPr>
                        <a:t>KP-0545 pump avg 1.18L/min vs 1.49L/min during QC, (1.2-1.46 on KP) </a:t>
                      </a:r>
                      <a:r>
                        <a:rPr lang="en-US">
                          <a:solidFill>
                            <a:schemeClr val="dk1"/>
                          </a:solidFill>
                          <a:latin typeface="Nunito"/>
                          <a:ea typeface="Nunito"/>
                          <a:cs typeface="Nunito"/>
                          <a:sym typeface="Nunito"/>
                        </a:rPr>
                        <a:t>KP-0550  pump avg 1.27L/min vs 1.21L/min during QC. </a:t>
                      </a:r>
                      <a:endParaRPr>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1223900">
                <a:tc>
                  <a:txBody>
                    <a:bodyPr/>
                    <a:lstStyle/>
                    <a:p>
                      <a:pPr indent="0" lvl="0" marL="0" rtl="0" algn="l">
                        <a:spcBef>
                          <a:spcPts val="0"/>
                        </a:spcBef>
                        <a:spcAft>
                          <a:spcPts val="0"/>
                        </a:spcAft>
                        <a:buNone/>
                      </a:pPr>
                      <a:r>
                        <a:rPr lang="en-US" sz="1600">
                          <a:latin typeface="Nunito"/>
                          <a:ea typeface="Nunito"/>
                          <a:cs typeface="Nunito"/>
                          <a:sym typeface="Nunito"/>
                        </a:rPr>
                        <a:t>Smart valve</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KP-0545, KP-0550, KP-0567, </a:t>
                      </a:r>
                      <a:endParaRPr/>
                    </a:p>
                    <a:p>
                      <a:pPr indent="0" lvl="0" marL="0" rtl="0" algn="l">
                        <a:spcBef>
                          <a:spcPts val="0"/>
                        </a:spcBef>
                        <a:spcAft>
                          <a:spcPts val="0"/>
                        </a:spcAft>
                        <a:buNone/>
                      </a:pPr>
                      <a:r>
                        <a:rPr lang="en-US"/>
                        <a:t>KP-0751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AutoNum type="arabicPeriod"/>
                      </a:pPr>
                      <a:r>
                        <a:rPr lang="en-US">
                          <a:solidFill>
                            <a:schemeClr val="dk1"/>
                          </a:solidFill>
                        </a:rPr>
                        <a:t>KP-0571, KP-0567 SMV p</a:t>
                      </a:r>
                      <a:r>
                        <a:rPr lang="en-US">
                          <a:solidFill>
                            <a:schemeClr val="dk1"/>
                          </a:solidFill>
                        </a:rPr>
                        <a:t>assing fuel into the dispense airline.</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KP-0550 SMV flooding after a dispense</a:t>
                      </a:r>
                      <a:endParaRPr sz="1600">
                        <a:solidFill>
                          <a:schemeClr val="dk1"/>
                        </a:solidFill>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AutoNum type="arabicPeriod"/>
                      </a:pPr>
                      <a:r>
                        <a:rPr lang="en-US">
                          <a:solidFill>
                            <a:schemeClr val="dk1"/>
                          </a:solidFill>
                        </a:rPr>
                        <a:t>KP-0751 </a:t>
                      </a:r>
                      <a:r>
                        <a:rPr lang="en-US">
                          <a:solidFill>
                            <a:schemeClr val="dk1"/>
                          </a:solidFill>
                        </a:rPr>
                        <a:t>First SMV started flooding after 168 dispenses in KP-0751. </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Second cases came up after 2600 dispenses on the other 3 KPs (545,567,550)</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0700">
                <a:tc>
                  <a:txBody>
                    <a:bodyPr/>
                    <a:lstStyle/>
                    <a:p>
                      <a:pPr indent="0" lvl="0" marL="0" rtl="0" algn="l">
                        <a:spcBef>
                          <a:spcPts val="0"/>
                        </a:spcBef>
                        <a:spcAft>
                          <a:spcPts val="0"/>
                        </a:spcAft>
                        <a:buNone/>
                      </a:pPr>
                      <a:r>
                        <a:rPr lang="en-US" sz="1600">
                          <a:latin typeface="Nunito"/>
                          <a:ea typeface="Nunito"/>
                          <a:cs typeface="Nunito"/>
                          <a:sym typeface="Nunito"/>
                        </a:rPr>
                        <a:t>KPC</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Yes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KP-0751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Persistent ‘Controller Temp out of spec’ Error</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37160" lvl="0" marL="274320" rtl="0" algn="l">
                        <a:spcBef>
                          <a:spcPts val="0"/>
                        </a:spcBef>
                        <a:spcAft>
                          <a:spcPts val="0"/>
                        </a:spcAft>
                        <a:buNone/>
                      </a:pPr>
                      <a:r>
                        <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2050">
                <a:tc>
                  <a:txBody>
                    <a:bodyPr/>
                    <a:lstStyle/>
                    <a:p>
                      <a:pPr indent="0" lvl="0" marL="0" rtl="0" algn="l">
                        <a:spcBef>
                          <a:spcPts val="0"/>
                        </a:spcBef>
                        <a:spcAft>
                          <a:spcPts val="0"/>
                        </a:spcAft>
                        <a:buNone/>
                      </a:pPr>
                      <a:r>
                        <a:rPr lang="en-US" sz="1600">
                          <a:latin typeface="Nunito"/>
                          <a:ea typeface="Nunito"/>
                          <a:cs typeface="Nunito"/>
                          <a:sym typeface="Nunito"/>
                        </a:rPr>
                        <a:t>Flowmeter</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None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N/A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N/A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N/A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1000">
                <a:tc>
                  <a:txBody>
                    <a:bodyPr/>
                    <a:lstStyle/>
                    <a:p>
                      <a:pPr indent="0" lvl="0" marL="0" rtl="0" algn="l">
                        <a:spcBef>
                          <a:spcPts val="0"/>
                        </a:spcBef>
                        <a:spcAft>
                          <a:spcPts val="0"/>
                        </a:spcAft>
                        <a:buNone/>
                      </a:pPr>
                      <a:r>
                        <a:rPr lang="en-US" sz="1600">
                          <a:latin typeface="Nunito"/>
                          <a:ea typeface="Nunito"/>
                          <a:cs typeface="Nunito"/>
                          <a:sym typeface="Nunito"/>
                        </a:rPr>
                        <a:t>Solenoid valve</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None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N/A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N/A</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N/A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1000">
                <a:tc>
                  <a:txBody>
                    <a:bodyPr/>
                    <a:lstStyle/>
                    <a:p>
                      <a:pPr indent="0" lvl="0" marL="0" rtl="0" algn="l">
                        <a:spcBef>
                          <a:spcPts val="0"/>
                        </a:spcBef>
                        <a:spcAft>
                          <a:spcPts val="0"/>
                        </a:spcAft>
                        <a:buNone/>
                      </a:pPr>
                      <a:r>
                        <a:rPr lang="en-US" sz="1600">
                          <a:latin typeface="Nunito"/>
                          <a:ea typeface="Nunito"/>
                          <a:cs typeface="Nunito"/>
                          <a:sym typeface="Nunito"/>
                        </a:rPr>
                        <a:t>PU hose</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None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N/A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N/A</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N/A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Errors Observed</a:t>
            </a:r>
            <a:endParaRPr/>
          </a:p>
        </p:txBody>
      </p:sp>
      <p:sp>
        <p:nvSpPr>
          <p:cNvPr id="219" name="Google Shape;219;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0" name="Google Shape;220;p26"/>
          <p:cNvGraphicFramePr/>
          <p:nvPr/>
        </p:nvGraphicFramePr>
        <p:xfrm>
          <a:off x="203101" y="1089038"/>
          <a:ext cx="3000000" cy="3000000"/>
        </p:xfrm>
        <a:graphic>
          <a:graphicData uri="http://schemas.openxmlformats.org/drawingml/2006/table">
            <a:tbl>
              <a:tblPr>
                <a:noFill/>
                <a:tableStyleId>{EDCE6734-BC78-46F0-A3F7-7FDA039255E2}</a:tableStyleId>
              </a:tblPr>
              <a:tblGrid>
                <a:gridCol w="2089250"/>
                <a:gridCol w="3907050"/>
                <a:gridCol w="1902050"/>
                <a:gridCol w="3887425"/>
              </a:tblGrid>
              <a:tr h="821100">
                <a:tc>
                  <a:txBody>
                    <a:bodyPr/>
                    <a:lstStyle/>
                    <a:p>
                      <a:pPr indent="0" lvl="0" marL="0" rtl="0" algn="l">
                        <a:spcBef>
                          <a:spcPts val="0"/>
                        </a:spcBef>
                        <a:spcAft>
                          <a:spcPts val="0"/>
                        </a:spcAft>
                        <a:buNone/>
                      </a:pPr>
                      <a:r>
                        <a:rPr b="1" lang="en-US" sz="1800">
                          <a:latin typeface="Nunito"/>
                          <a:ea typeface="Nunito"/>
                          <a:cs typeface="Nunito"/>
                          <a:sym typeface="Nunito"/>
                        </a:rPr>
                        <a:t>Error</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US" sz="1800">
                          <a:latin typeface="Nunito"/>
                          <a:ea typeface="Nunito"/>
                          <a:cs typeface="Nunito"/>
                          <a:sym typeface="Nunito"/>
                        </a:rPr>
                        <a:t>Identified root cause</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Resolved by</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Comments</a:t>
                      </a:r>
                      <a:endParaRPr b="1" sz="1800">
                        <a:latin typeface="Nunito"/>
                        <a:ea typeface="Nunito"/>
                        <a:cs typeface="Nunito"/>
                        <a:sym typeface="Nunito"/>
                      </a:endParaRPr>
                    </a:p>
                  </a:txBody>
                  <a:tcPr marT="91425" marB="91425" marR="91425" marL="91425">
                    <a:solidFill>
                      <a:srgbClr val="FFFFFF"/>
                    </a:solidFill>
                  </a:tcPr>
                </a:tc>
              </a:tr>
              <a:tr h="1777400">
                <a:tc>
                  <a:txBody>
                    <a:bodyPr/>
                    <a:lstStyle/>
                    <a:p>
                      <a:pPr indent="0" lvl="0" marL="0" rtl="0" algn="l">
                        <a:spcBef>
                          <a:spcPts val="0"/>
                        </a:spcBef>
                        <a:spcAft>
                          <a:spcPts val="0"/>
                        </a:spcAft>
                        <a:buNone/>
                      </a:pPr>
                      <a:r>
                        <a:rPr lang="en-US" sz="1600">
                          <a:latin typeface="Nunito"/>
                          <a:ea typeface="Nunito"/>
                          <a:cs typeface="Nunito"/>
                          <a:sym typeface="Nunito"/>
                        </a:rPr>
                        <a:t>Flow rate</a:t>
                      </a:r>
                      <a:r>
                        <a:rPr lang="en-US" sz="1600">
                          <a:latin typeface="Nunito"/>
                          <a:ea typeface="Nunito"/>
                          <a:cs typeface="Nunito"/>
                          <a:sym typeface="Nunito"/>
                        </a:rPr>
                        <a:t> out of spec (Error 092)</a:t>
                      </a:r>
                      <a:endParaRPr sz="1600">
                        <a:latin typeface="Nunito"/>
                        <a:ea typeface="Nunito"/>
                        <a:cs typeface="Nunito"/>
                        <a:sym typeface="Nunito"/>
                      </a:endParaRPr>
                    </a:p>
                  </a:txBody>
                  <a:tcPr marT="91425" marB="91425" marR="91425" marL="91425"/>
                </a:tc>
                <a:tc>
                  <a:txBody>
                    <a:bodyPr/>
                    <a:lstStyle/>
                    <a:p>
                      <a:pPr indent="-238759" lvl="0" marL="274320" rtl="0" algn="l">
                        <a:spcBef>
                          <a:spcPts val="0"/>
                        </a:spcBef>
                        <a:spcAft>
                          <a:spcPts val="0"/>
                        </a:spcAft>
                        <a:buClr>
                          <a:srgbClr val="000000"/>
                        </a:buClr>
                        <a:buSzPts val="1600"/>
                        <a:buFont typeface="Nunito"/>
                        <a:buAutoNum type="arabicPeriod"/>
                      </a:pPr>
                      <a:r>
                        <a:rPr lang="en-US" sz="1600">
                          <a:latin typeface="Nunito"/>
                          <a:ea typeface="Nunito"/>
                          <a:cs typeface="Nunito"/>
                          <a:sym typeface="Nunito"/>
                        </a:rPr>
                        <a:t>Smart Valve passing fuel into airline during dispense</a:t>
                      </a:r>
                      <a:endParaRPr sz="1600">
                        <a:latin typeface="Nunito"/>
                        <a:ea typeface="Nunito"/>
                        <a:cs typeface="Nunito"/>
                        <a:sym typeface="Nunito"/>
                      </a:endParaRPr>
                    </a:p>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Pumping rate decreases with time.</a:t>
                      </a:r>
                      <a:endParaRPr sz="1600">
                        <a:latin typeface="Nunito"/>
                        <a:ea typeface="Nunito"/>
                        <a:cs typeface="Nunito"/>
                        <a:sym typeface="Nunito"/>
                      </a:endParaRPr>
                    </a:p>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Smart valve flooding (on one KP when specific canisters are used)</a:t>
                      </a:r>
                      <a:endParaRPr sz="1600">
                        <a:latin typeface="Nunito"/>
                        <a:ea typeface="Nunito"/>
                        <a:cs typeface="Nunito"/>
                        <a:sym typeface="Nunito"/>
                      </a:endParaRPr>
                    </a:p>
                  </a:txBody>
                  <a:tcPr marT="91425" marB="91425" marR="91425" marL="91425"/>
                </a:tc>
                <a:tc>
                  <a:txBody>
                    <a:bodyPr/>
                    <a:lstStyle/>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Changed the SMV</a:t>
                      </a:r>
                      <a:endParaRPr sz="1600">
                        <a:latin typeface="Nunito"/>
                        <a:ea typeface="Nunito"/>
                        <a:cs typeface="Nunito"/>
                        <a:sym typeface="Nunito"/>
                      </a:endParaRPr>
                    </a:p>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Changed pump</a:t>
                      </a:r>
                      <a:endParaRPr sz="1600">
                        <a:latin typeface="Nunito"/>
                        <a:ea typeface="Nunito"/>
                        <a:cs typeface="Nunito"/>
                        <a:sym typeface="Nunito"/>
                      </a:endParaRPr>
                    </a:p>
                    <a:p>
                      <a:pPr indent="-137160" lvl="0" marL="274320" rtl="0" algn="l">
                        <a:spcBef>
                          <a:spcPts val="0"/>
                        </a:spcBef>
                        <a:spcAft>
                          <a:spcPts val="0"/>
                        </a:spcAft>
                        <a:buNone/>
                      </a:pPr>
                      <a:r>
                        <a:t/>
                      </a:r>
                      <a:endParaRPr sz="1600">
                        <a:latin typeface="Nunito"/>
                        <a:ea typeface="Nunito"/>
                        <a:cs typeface="Nunito"/>
                        <a:sym typeface="Nunito"/>
                      </a:endParaRPr>
                    </a:p>
                    <a:p>
                      <a:pPr indent="-137160" lvl="0" marL="274320" rtl="0" algn="l">
                        <a:spcBef>
                          <a:spcPts val="0"/>
                        </a:spcBef>
                        <a:spcAft>
                          <a:spcPts val="0"/>
                        </a:spcAft>
                        <a:buNone/>
                      </a:pPr>
                      <a:r>
                        <a:t/>
                      </a:r>
                      <a:endParaRPr sz="1600">
                        <a:latin typeface="Nunito"/>
                        <a:ea typeface="Nunito"/>
                        <a:cs typeface="Nunito"/>
                        <a:sym typeface="Nunito"/>
                      </a:endParaRPr>
                    </a:p>
                  </a:txBody>
                  <a:tcPr marT="91425" marB="91425" marR="91425" marL="91425"/>
                </a:tc>
                <a:tc>
                  <a:txBody>
                    <a:bodyPr/>
                    <a:lstStyle/>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Canisters observed to flood SMV on one KP did not cause flooding in any other KP.</a:t>
                      </a:r>
                      <a:endParaRPr sz="1600">
                        <a:latin typeface="Nunito"/>
                        <a:ea typeface="Nunito"/>
                        <a:cs typeface="Nunito"/>
                        <a:sym typeface="Nunito"/>
                      </a:endParaRPr>
                    </a:p>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Error started occurring after 2600 dispenses on the 3 KPs</a:t>
                      </a:r>
                      <a:endParaRPr sz="1600">
                        <a:latin typeface="Nunito"/>
                        <a:ea typeface="Nunito"/>
                        <a:cs typeface="Nunito"/>
                        <a:sym typeface="Nunito"/>
                      </a:endParaRPr>
                    </a:p>
                  </a:txBody>
                  <a:tcPr marT="91425" marB="91425" marR="91425" marL="91425"/>
                </a:tc>
              </a:tr>
              <a:tr h="1249850">
                <a:tc>
                  <a:txBody>
                    <a:bodyPr/>
                    <a:lstStyle/>
                    <a:p>
                      <a:pPr indent="0" lvl="0" marL="0" rtl="0" algn="l">
                        <a:spcBef>
                          <a:spcPts val="0"/>
                        </a:spcBef>
                        <a:spcAft>
                          <a:spcPts val="0"/>
                        </a:spcAft>
                        <a:buNone/>
                      </a:pPr>
                      <a:r>
                        <a:rPr lang="en-US" sz="1600">
                          <a:latin typeface="Nunito"/>
                          <a:ea typeface="Nunito"/>
                          <a:cs typeface="Nunito"/>
                          <a:sym typeface="Nunito"/>
                        </a:rPr>
                        <a:t>Ethanol vapour levels high (E067)</a:t>
                      </a:r>
                      <a:endParaRPr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Ethanol fumes accumulation during KP refill</a:t>
                      </a:r>
                      <a:endParaRPr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Ensuring proper ventilation during KP refill</a:t>
                      </a:r>
                      <a:endParaRPr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E067 during dispenses caused ‘freezing’ of the KP screen</a:t>
                      </a:r>
                      <a:endParaRPr sz="1600">
                        <a:latin typeface="Nunito"/>
                        <a:ea typeface="Nunito"/>
                        <a:cs typeface="Nunito"/>
                        <a:sym typeface="Nunito"/>
                      </a:endParaRPr>
                    </a:p>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PVRV weren’t installed in these 4 KPs</a:t>
                      </a:r>
                      <a:endParaRPr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1249850">
                <a:tc>
                  <a:txBody>
                    <a:bodyPr/>
                    <a:lstStyle/>
                    <a:p>
                      <a:pPr indent="0" lvl="0" marL="0" rtl="0" algn="l">
                        <a:spcBef>
                          <a:spcPts val="0"/>
                        </a:spcBef>
                        <a:spcAft>
                          <a:spcPts val="0"/>
                        </a:spcAft>
                        <a:buNone/>
                      </a:pPr>
                      <a:r>
                        <a:rPr lang="en-US" sz="1600">
                          <a:latin typeface="Nunito"/>
                          <a:ea typeface="Nunito"/>
                          <a:cs typeface="Nunito"/>
                          <a:sym typeface="Nunito"/>
                        </a:rPr>
                        <a:t>Controller temperature out of spec</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Investigations pointed to a heating inductor though no immediate conclusion on specific cause for the heating</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38759" lvl="0" marL="274320" rtl="0" algn="l">
                        <a:spcBef>
                          <a:spcPts val="0"/>
                        </a:spcBef>
                        <a:spcAft>
                          <a:spcPts val="0"/>
                        </a:spcAft>
                        <a:buSzPts val="1600"/>
                        <a:buFont typeface="Nunito"/>
                        <a:buAutoNum type="arabicPeriod"/>
                      </a:pPr>
                      <a:r>
                        <a:rPr lang="en-US" sz="1600">
                          <a:latin typeface="Nunito"/>
                          <a:ea typeface="Nunito"/>
                          <a:cs typeface="Nunito"/>
                          <a:sym typeface="Nunito"/>
                        </a:rPr>
                        <a:t>Replaced KPC</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38759" lvl="0" marL="274320" rtl="0" algn="l">
                        <a:spcBef>
                          <a:spcPts val="0"/>
                        </a:spcBef>
                        <a:spcAft>
                          <a:spcPts val="0"/>
                        </a:spcAft>
                        <a:buClr>
                          <a:schemeClr val="dk1"/>
                        </a:buClr>
                        <a:buSzPts val="1600"/>
                        <a:buFont typeface="Nunito"/>
                        <a:buAutoNum type="arabicPeriod"/>
                      </a:pPr>
                      <a:r>
                        <a:rPr lang="en-US" sz="1600">
                          <a:solidFill>
                            <a:schemeClr val="dk1"/>
                          </a:solidFill>
                          <a:latin typeface="Nunito"/>
                          <a:ea typeface="Nunito"/>
                          <a:cs typeface="Nunito"/>
                          <a:sym typeface="Nunito"/>
                        </a:rPr>
                        <a:t>Error was persistently experienced in one KP when two successive 2L dispenses are done.</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KP-0751: 300ml Dispenses    </a:t>
            </a:r>
            <a:endParaRPr sz="2400"/>
          </a:p>
        </p:txBody>
      </p:sp>
      <p:sp>
        <p:nvSpPr>
          <p:cNvPr id="227" name="Google Shape;227;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8" name="Google Shape;228;p27"/>
          <p:cNvPicPr preferRelativeResize="0"/>
          <p:nvPr/>
        </p:nvPicPr>
        <p:blipFill>
          <a:blip r:embed="rId4">
            <a:alphaModFix/>
          </a:blip>
          <a:stretch>
            <a:fillRect/>
          </a:stretch>
        </p:blipFill>
        <p:spPr>
          <a:xfrm>
            <a:off x="152400" y="1008150"/>
            <a:ext cx="7025326" cy="4184326"/>
          </a:xfrm>
          <a:prstGeom prst="rect">
            <a:avLst/>
          </a:prstGeom>
          <a:noFill/>
          <a:ln>
            <a:noFill/>
          </a:ln>
        </p:spPr>
      </p:pic>
      <p:sp>
        <p:nvSpPr>
          <p:cNvPr id="229" name="Google Shape;229;p27"/>
          <p:cNvSpPr txBox="1"/>
          <p:nvPr/>
        </p:nvSpPr>
        <p:spPr>
          <a:xfrm>
            <a:off x="152400" y="5132824"/>
            <a:ext cx="11568300" cy="1268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1800">
                <a:latin typeface="Nunito"/>
                <a:ea typeface="Nunito"/>
                <a:cs typeface="Nunito"/>
                <a:sym typeface="Nunito"/>
              </a:rPr>
              <a:t>Summary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KP was re-calibrated after the 2020</a:t>
            </a:r>
            <a:r>
              <a:rPr baseline="30000" lang="en-US" sz="1800">
                <a:latin typeface="Nunito SemiBold"/>
                <a:ea typeface="Nunito SemiBold"/>
                <a:cs typeface="Nunito SemiBold"/>
                <a:sym typeface="Nunito SemiBold"/>
              </a:rPr>
              <a:t>th</a:t>
            </a:r>
            <a:r>
              <a:rPr lang="en-US" sz="1800">
                <a:latin typeface="Nunito SemiBold"/>
                <a:ea typeface="Nunito SemiBold"/>
                <a:cs typeface="Nunito SemiBold"/>
                <a:sym typeface="Nunito SemiBold"/>
              </a:rPr>
              <a:t> dispense</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After recalibration the mean was significant lower and the standard deviation was not reduced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Out of specification dispensed volume increased by 37%</a:t>
            </a:r>
            <a:endParaRPr sz="1800">
              <a:latin typeface="Nunito SemiBold"/>
              <a:ea typeface="Nunito SemiBold"/>
              <a:cs typeface="Nunito SemiBold"/>
              <a:sym typeface="Nunito SemiBold"/>
            </a:endParaRPr>
          </a:p>
        </p:txBody>
      </p:sp>
      <p:pic>
        <p:nvPicPr>
          <p:cNvPr id="230" name="Google Shape;230;p27"/>
          <p:cNvPicPr preferRelativeResize="0"/>
          <p:nvPr/>
        </p:nvPicPr>
        <p:blipFill>
          <a:blip r:embed="rId5">
            <a:alphaModFix/>
          </a:blip>
          <a:stretch>
            <a:fillRect/>
          </a:stretch>
        </p:blipFill>
        <p:spPr>
          <a:xfrm>
            <a:off x="7349700" y="1008151"/>
            <a:ext cx="4604725" cy="4321500"/>
          </a:xfrm>
          <a:prstGeom prst="rect">
            <a:avLst/>
          </a:prstGeom>
          <a:noFill/>
          <a:ln>
            <a:noFill/>
          </a:ln>
        </p:spPr>
      </p:pic>
      <p:pic>
        <p:nvPicPr>
          <p:cNvPr id="231" name="Google Shape;231;p27"/>
          <p:cNvPicPr preferRelativeResize="0"/>
          <p:nvPr/>
        </p:nvPicPr>
        <p:blipFill>
          <a:blip r:embed="rId6">
            <a:alphaModFix/>
          </a:blip>
          <a:stretch>
            <a:fillRect/>
          </a:stretch>
        </p:blipFill>
        <p:spPr>
          <a:xfrm>
            <a:off x="152400" y="967864"/>
            <a:ext cx="7025325" cy="4184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